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60" r:id="rId4"/>
    <p:sldId id="261" r:id="rId5"/>
    <p:sldId id="262" r:id="rId6"/>
    <p:sldId id="264" r:id="rId7"/>
    <p:sldId id="263" r:id="rId8"/>
    <p:sldId id="265" r:id="rId9"/>
    <p:sldId id="266" r:id="rId10"/>
    <p:sldId id="267" r:id="rId11"/>
    <p:sldId id="268" r:id="rId12"/>
  </p:sldIdLst>
  <p:sldSz cx="18288000" cy="10287000"/>
  <p:notesSz cx="6858000" cy="9144000"/>
  <p:embeddedFontLst>
    <p:embeddedFont>
      <p:font typeface="Arimo Bold" panose="020B0604020202020204" charset="0"/>
      <p:regular r:id="rId14"/>
    </p:embeddedFont>
    <p:embeddedFont>
      <p:font typeface="Gadugi" panose="020B0502040204020203" pitchFamily="34" charset="0"/>
      <p:regular r:id="rId15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630" y="6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20.12.2024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5909F7-E79A-95AA-D883-A4E80A061D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ED0044D-B86D-F0F0-EC08-14DE4042477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E8F78E-258E-DA5D-961C-7B0BEED845D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3B97022-F62F-DA02-1008-9F9070FB1D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9BD52146-34BA-EEFB-0A4C-B2B155B686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0CA774-B17E-8C2E-CE59-2DC0BC09301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B46BFE-5657-77EF-0018-027D1432E0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2977409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71628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8763000" y="1714500"/>
            <a:ext cx="8840689" cy="4339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/>
            <a:r>
              <a:rPr lang="en-US" sz="96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Cyber-Crime </a:t>
            </a:r>
            <a:r>
              <a:rPr lang="en-US" sz="80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Data Analysis</a:t>
            </a:r>
          </a:p>
          <a:p>
            <a:pPr algn="l"/>
            <a:r>
              <a:rPr lang="en-US" sz="66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(INDIA)</a:t>
            </a:r>
          </a:p>
          <a:p>
            <a:r>
              <a:rPr lang="en-US" sz="40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  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735F4B49-E073-598A-66C8-18345DFA908E}"/>
              </a:ext>
            </a:extLst>
          </p:cNvPr>
          <p:cNvSpPr txBox="1"/>
          <p:nvPr/>
        </p:nvSpPr>
        <p:spPr>
          <a:xfrm>
            <a:off x="8987434" y="6452949"/>
            <a:ext cx="7088237" cy="733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24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Data Source – </a:t>
            </a:r>
            <a:r>
              <a:rPr lang="en-US" sz="20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India Data portal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E4E1580F-96B0-9A29-F21C-F07F697985C1}"/>
              </a:ext>
            </a:extLst>
          </p:cNvPr>
          <p:cNvSpPr txBox="1"/>
          <p:nvPr/>
        </p:nvSpPr>
        <p:spPr>
          <a:xfrm>
            <a:off x="8763000" y="5568091"/>
            <a:ext cx="7088237" cy="803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48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 2017 - 2022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AFC0CE-399E-5214-A7B6-5DE2EB3C0129}"/>
              </a:ext>
            </a:extLst>
          </p:cNvPr>
          <p:cNvSpPr txBox="1"/>
          <p:nvPr/>
        </p:nvSpPr>
        <p:spPr>
          <a:xfrm>
            <a:off x="13868400" y="9229722"/>
            <a:ext cx="9429750" cy="8143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20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Submitted By – </a:t>
            </a:r>
            <a:r>
              <a:rPr lang="en-US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Pratyaksh Pandey</a:t>
            </a:r>
            <a:endParaRPr lang="en-US" sz="1800" b="1" dirty="0">
              <a:solidFill>
                <a:srgbClr val="030303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7E2D68-8270-F4E3-C8FB-7A397A654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96A6D70-2989-32D1-5CD9-2BFBD569F2EA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D8564B0-54A7-0D22-E0C8-46D6AD274063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D6563CCA-F986-381B-F4F0-5CB183022B07}"/>
              </a:ext>
            </a:extLst>
          </p:cNvPr>
          <p:cNvGrpSpPr/>
          <p:nvPr/>
        </p:nvGrpSpPr>
        <p:grpSpPr>
          <a:xfrm>
            <a:off x="0" y="41671"/>
            <a:ext cx="18288000" cy="10287000"/>
            <a:chOff x="0" y="0"/>
            <a:chExt cx="24384000" cy="13716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394B789B-F6FC-B51E-97AF-6E7848F83FA6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84F69836-77C6-581E-CFB2-B59C1017A270}"/>
              </a:ext>
            </a:extLst>
          </p:cNvPr>
          <p:cNvSpPr txBox="1"/>
          <p:nvPr/>
        </p:nvSpPr>
        <p:spPr>
          <a:xfrm>
            <a:off x="7086600" y="969057"/>
            <a:ext cx="7088237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60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Key Findings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81B3784-3B90-6FF5-64CD-162CC2BB6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92"/>
          <a:stretch/>
        </p:blipFill>
        <p:spPr>
          <a:xfrm>
            <a:off x="-2231955" y="-83342"/>
            <a:ext cx="8404155" cy="1041201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79A8CD4-4022-2D95-B705-32C46EA6D78B}"/>
              </a:ext>
            </a:extLst>
          </p:cNvPr>
          <p:cNvSpPr txBox="1"/>
          <p:nvPr/>
        </p:nvSpPr>
        <p:spPr>
          <a:xfrm>
            <a:off x="7315200" y="2781301"/>
            <a:ext cx="10668000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Crime Pattern Evolution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Shift from traditional cyber frauds to sophisticated digital crimes.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Emergence of new categories like ransomware and cyber stalking.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Increasing incidents of identity theft and online banking fraud.</a:t>
            </a:r>
          </a:p>
          <a:p>
            <a:pPr lvl="1"/>
            <a:endParaRPr lang="en-US" sz="2800" dirty="0"/>
          </a:p>
          <a:p>
            <a:r>
              <a:rPr lang="en-US" sz="2800" b="1" dirty="0"/>
              <a:t>Regional Insights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Higher reporting rates in metropolitan areas.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Varying patterns between urban and rural districts.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State-specific cybercrime characteristics.</a:t>
            </a:r>
          </a:p>
          <a:p>
            <a:pPr lvl="1"/>
            <a:endParaRPr lang="en-US" sz="2800" dirty="0"/>
          </a:p>
          <a:p>
            <a:r>
              <a:rPr lang="en-US" sz="2800" b="1" dirty="0"/>
              <a:t>Temporal Trends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Year-over-year increase in cyber crime registration.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Seasonal variations in certain types of cyber offenses.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/>
              <a:t>Impact of digital adoption on crime patterns.</a:t>
            </a:r>
          </a:p>
        </p:txBody>
      </p:sp>
    </p:spTree>
    <p:extLst>
      <p:ext uri="{BB962C8B-B14F-4D97-AF65-F5344CB8AC3E}">
        <p14:creationId xmlns:p14="http://schemas.microsoft.com/office/powerpoint/2010/main" val="1310998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89BCC0-19FE-C2B0-2D7F-9313E1766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75410"/>
            <a:ext cx="6400800" cy="110378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954425-91FE-38EB-26CA-C353A2C1CBE8}"/>
              </a:ext>
            </a:extLst>
          </p:cNvPr>
          <p:cNvSpPr txBox="1"/>
          <p:nvPr/>
        </p:nvSpPr>
        <p:spPr>
          <a:xfrm>
            <a:off x="8001000" y="2973674"/>
            <a:ext cx="914400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38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Thank </a:t>
            </a:r>
          </a:p>
          <a:p>
            <a:pPr algn="ctr"/>
            <a:r>
              <a:rPr lang="en-US" sz="138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4019317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5F5F5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7148959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8229525" y="1215350"/>
            <a:ext cx="7088237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60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Objective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229525" y="3110662"/>
            <a:ext cx="9445526" cy="409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 dirty="0">
                <a:solidFill>
                  <a:srgbClr val="464646"/>
                </a:solidFill>
                <a:latin typeface="Gadugi" panose="020B0502040204020203" pitchFamily="34" charset="0"/>
                <a:ea typeface="Gadugi" panose="020B0502040204020203" pitchFamily="34" charset="0"/>
                <a:cs typeface="Inter Medium"/>
                <a:sym typeface="Inter Medium"/>
              </a:rPr>
              <a:t>To gain actionable insights from cybercrime data.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229525" y="4214371"/>
            <a:ext cx="3544044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32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Proactive Defense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248575" y="5377642"/>
            <a:ext cx="4376886" cy="1333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 dirty="0">
                <a:solidFill>
                  <a:srgbClr val="464646"/>
                </a:solidFill>
                <a:latin typeface="Gadugi" panose="020B0502040204020203" pitchFamily="34" charset="0"/>
                <a:ea typeface="Gadugi" panose="020B0502040204020203" pitchFamily="34" charset="0"/>
                <a:cs typeface="Inter Medium"/>
                <a:sym typeface="Inter Medium"/>
              </a:rPr>
              <a:t>Identify and mitigate potential threats before they impact critical systems.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307689" y="4214371"/>
            <a:ext cx="4376886" cy="872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32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Improved Incident Response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307689" y="5336089"/>
            <a:ext cx="4376886" cy="1333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 b="1" dirty="0">
                <a:solidFill>
                  <a:srgbClr val="464646"/>
                </a:solidFill>
                <a:latin typeface="Gadugi" panose="020B0502040204020203" pitchFamily="34" charset="0"/>
                <a:ea typeface="Gadugi" panose="020B0502040204020203" pitchFamily="34" charset="0"/>
                <a:cs typeface="Inter Medium"/>
                <a:sym typeface="Inter Medium"/>
              </a:rPr>
              <a:t>Respond to cyberattacks quickly and effectively, minimizing damage and downtime.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>
            <a:extLst>
              <a:ext uri="{FF2B5EF4-FFF2-40B4-BE49-F238E27FC236}">
                <a16:creationId xmlns:a16="http://schemas.microsoft.com/office/drawing/2014/main" id="{50A6C356-FC8D-E0BD-3D47-CA61294239FD}"/>
              </a:ext>
            </a:extLst>
          </p:cNvPr>
          <p:cNvSpPr txBox="1"/>
          <p:nvPr/>
        </p:nvSpPr>
        <p:spPr>
          <a:xfrm>
            <a:off x="5599881" y="495300"/>
            <a:ext cx="7088237" cy="884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6000" b="1" dirty="0">
                <a:solidFill>
                  <a:srgbClr val="030303"/>
                </a:solidFill>
                <a:latin typeface="Arimo Bold"/>
                <a:ea typeface="Arimo Bold"/>
                <a:cs typeface="Arimo Bold"/>
                <a:sym typeface="Arimo Bold"/>
              </a:rPr>
              <a:t>Data Visualizations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A88C03F-F9F6-B187-CA3A-2C68509EB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62100"/>
            <a:ext cx="16916400" cy="853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31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70E07F-5A0E-C0E4-A218-ADB8FCE866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181356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094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05F251-7CBD-1A56-8862-6420843B8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181356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793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C9ED6-8E44-760E-BDAF-35EDE8928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5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FD5D37-47B5-46B1-109A-F53393B5B3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631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CC9FE8-B2B3-4576-1CDD-6F04E4B402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316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302845-69C2-724C-C0A2-0FCAF7EE2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90500"/>
            <a:ext cx="17678400" cy="1009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99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154</Words>
  <Application>Microsoft Office PowerPoint</Application>
  <PresentationFormat>Custom</PresentationFormat>
  <Paragraphs>39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Gadugi</vt:lpstr>
      <vt:lpstr>Arimo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Cybercrime-Data-Analysis.pptx</dc:title>
  <cp:lastModifiedBy>pratyaksh pandey</cp:lastModifiedBy>
  <cp:revision>3</cp:revision>
  <dcterms:created xsi:type="dcterms:W3CDTF">2006-08-16T00:00:00Z</dcterms:created>
  <dcterms:modified xsi:type="dcterms:W3CDTF">2024-12-20T03:56:36Z</dcterms:modified>
  <dc:identifier>DAGZy9nUnbM</dc:identifier>
</cp:coreProperties>
</file>

<file path=docProps/thumbnail.jpeg>
</file>